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43" r:id="rId1"/>
  </p:sldMasterIdLst>
  <p:sldIdLst>
    <p:sldId id="256" r:id="rId2"/>
    <p:sldId id="257" r:id="rId3"/>
    <p:sldId id="258" r:id="rId4"/>
    <p:sldId id="259" r:id="rId5"/>
    <p:sldId id="264" r:id="rId6"/>
    <p:sldId id="260" r:id="rId7"/>
    <p:sldId id="262" r:id="rId8"/>
    <p:sldId id="261" r:id="rId9"/>
    <p:sldId id="263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43"/>
    <p:restoredTop sz="94694"/>
  </p:normalViewPr>
  <p:slideViewPr>
    <p:cSldViewPr snapToGrid="0" snapToObjects="1">
      <p:cViewPr varScale="1">
        <p:scale>
          <a:sx n="104" d="100"/>
          <a:sy n="104" d="100"/>
        </p:scale>
        <p:origin x="232" y="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7A7B76F0-6F46-9442-A5A5-E647DE6F40C6}" type="datetimeFigureOut">
              <a:rPr lang="en-US" smtClean="0"/>
              <a:t>12/7/21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D98FD1B8-C076-EB48-BF93-545BF1555EF5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27085654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B76F0-6F46-9442-A5A5-E647DE6F40C6}" type="datetimeFigureOut">
              <a:rPr lang="en-US" smtClean="0"/>
              <a:t>12/7/21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8FD1B8-C076-EB48-BF93-545BF1555E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0473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B76F0-6F46-9442-A5A5-E647DE6F40C6}" type="datetimeFigureOut">
              <a:rPr lang="en-US" smtClean="0"/>
              <a:t>12/7/21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8FD1B8-C076-EB48-BF93-545BF1555E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8897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B76F0-6F46-9442-A5A5-E647DE6F40C6}" type="datetimeFigureOut">
              <a:rPr lang="en-US" smtClean="0"/>
              <a:t>12/7/21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8FD1B8-C076-EB48-BF93-545BF1555E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904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A7B76F0-6F46-9442-A5A5-E647DE6F40C6}" type="datetimeFigureOut">
              <a:rPr lang="en-US" smtClean="0"/>
              <a:t>12/7/21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98FD1B8-C076-EB48-BF93-545BF1555EF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20325165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B76F0-6F46-9442-A5A5-E647DE6F40C6}" type="datetimeFigureOut">
              <a:rPr lang="en-US" smtClean="0"/>
              <a:t>12/7/21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8FD1B8-C076-EB48-BF93-545BF1555E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1407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B76F0-6F46-9442-A5A5-E647DE6F40C6}" type="datetimeFigureOut">
              <a:rPr lang="en-US" smtClean="0"/>
              <a:t>12/7/21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8FD1B8-C076-EB48-BF93-545BF1555E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109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B76F0-6F46-9442-A5A5-E647DE6F40C6}" type="datetimeFigureOut">
              <a:rPr lang="en-US" smtClean="0"/>
              <a:t>12/7/21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8FD1B8-C076-EB48-BF93-545BF1555E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49279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B76F0-6F46-9442-A5A5-E647DE6F40C6}" type="datetimeFigureOut">
              <a:rPr lang="en-US" smtClean="0"/>
              <a:t>12/7/21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8FD1B8-C076-EB48-BF93-545BF1555E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719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A7B76F0-6F46-9442-A5A5-E647DE6F40C6}" type="datetimeFigureOut">
              <a:rPr lang="en-US" smtClean="0"/>
              <a:t>12/7/21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98FD1B8-C076-EB48-BF93-545BF1555EF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5587065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A7B76F0-6F46-9442-A5A5-E647DE6F40C6}" type="datetimeFigureOut">
              <a:rPr lang="en-US" smtClean="0"/>
              <a:t>12/7/21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98FD1B8-C076-EB48-BF93-545BF1555EF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2365243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7A7B76F0-6F46-9442-A5A5-E647DE6F40C6}" type="datetimeFigureOut">
              <a:rPr lang="en-US" smtClean="0"/>
              <a:t>12/7/21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D98FD1B8-C076-EB48-BF93-545BF1555EF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4323249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4" r:id="rId1"/>
    <p:sldLayoutId id="2147483845" r:id="rId2"/>
    <p:sldLayoutId id="2147483846" r:id="rId3"/>
    <p:sldLayoutId id="2147483847" r:id="rId4"/>
    <p:sldLayoutId id="2147483848" r:id="rId5"/>
    <p:sldLayoutId id="2147483849" r:id="rId6"/>
    <p:sldLayoutId id="2147483850" r:id="rId7"/>
    <p:sldLayoutId id="2147483851" r:id="rId8"/>
    <p:sldLayoutId id="2147483852" r:id="rId9"/>
    <p:sldLayoutId id="2147483853" r:id="rId10"/>
    <p:sldLayoutId id="2147483854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8DAEF-6B9A-DA4C-826A-82EAA1DE3A6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CMSE 201 Final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565414D-6EFD-0B41-BDFF-A9350E09381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Section – 006</a:t>
            </a:r>
          </a:p>
          <a:p>
            <a:r>
              <a:rPr lang="en-US" dirty="0"/>
              <a:t>Rodrigo Lara</a:t>
            </a:r>
          </a:p>
        </p:txBody>
      </p:sp>
    </p:spTree>
    <p:extLst>
      <p:ext uri="{BB962C8B-B14F-4D97-AF65-F5344CB8AC3E}">
        <p14:creationId xmlns:p14="http://schemas.microsoft.com/office/powerpoint/2010/main" val="9181034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7B812-CAD5-2443-A231-C856C046E0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EC5A13-BF6C-A543-A8EA-15B80F7C68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Obesity Percent had linear growth with no anomalies after NAFTA</a:t>
            </a:r>
          </a:p>
          <a:p>
            <a:r>
              <a:rPr lang="en-US" dirty="0"/>
              <a:t>BMI had linear growth with no anomalies after NAFTA</a:t>
            </a:r>
          </a:p>
          <a:p>
            <a:r>
              <a:rPr lang="en-US" dirty="0"/>
              <a:t>Avg. Caloric Consumption has its growth and peak long before NAFTA</a:t>
            </a:r>
          </a:p>
          <a:p>
            <a:r>
              <a:rPr lang="en-US" dirty="0"/>
              <a:t>NAFTA did NOT cause a spike of obesity in Mexico</a:t>
            </a:r>
          </a:p>
        </p:txBody>
      </p:sp>
    </p:spTree>
    <p:extLst>
      <p:ext uri="{BB962C8B-B14F-4D97-AF65-F5344CB8AC3E}">
        <p14:creationId xmlns:p14="http://schemas.microsoft.com/office/powerpoint/2010/main" val="2646128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7D2055-74ED-9E45-AF05-AB9FD11037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3282695" cy="1485900"/>
          </a:xfrm>
        </p:spPr>
        <p:txBody>
          <a:bodyPr>
            <a:normAutofit/>
          </a:bodyPr>
          <a:lstStyle/>
          <a:p>
            <a:r>
              <a:rPr lang="en-US" sz="3700"/>
              <a:t>Background and 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3162DA-7C49-1A42-8BB5-CA76F674AC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3282694" cy="3581400"/>
          </a:xfrm>
        </p:spPr>
        <p:txBody>
          <a:bodyPr>
            <a:normAutofit/>
          </a:bodyPr>
          <a:lstStyle/>
          <a:p>
            <a:r>
              <a:rPr lang="en-US" dirty="0"/>
              <a:t>North America Free Trade Agreement</a:t>
            </a:r>
          </a:p>
          <a:p>
            <a:r>
              <a:rPr lang="en-US" dirty="0"/>
              <a:t>Came into force in January 1, 1994</a:t>
            </a:r>
          </a:p>
          <a:p>
            <a:r>
              <a:rPr lang="en-US" dirty="0"/>
              <a:t>Eliminate or reduce the barriers to trade and invest between the U.S., Canada, and Mexico</a:t>
            </a:r>
          </a:p>
        </p:txBody>
      </p:sp>
      <p:pic>
        <p:nvPicPr>
          <p:cNvPr id="5" name="Picture 4" descr="Shape, arrow&#10;&#10;Description automatically generated">
            <a:extLst>
              <a:ext uri="{FF2B5EF4-FFF2-40B4-BE49-F238E27FC236}">
                <a16:creationId xmlns:a16="http://schemas.microsoft.com/office/drawing/2014/main" id="{0C0A9210-3151-B941-AFCE-2BD1F3CF54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1467" y="825080"/>
            <a:ext cx="6517065" cy="4887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5399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61BE51-5080-7340-92B7-D14BE18DA1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2858" y="4736961"/>
            <a:ext cx="10720685" cy="93676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cap="all" dirty="0"/>
              <a:t>Investigation</a:t>
            </a:r>
          </a:p>
        </p:txBody>
      </p:sp>
      <p:pic>
        <p:nvPicPr>
          <p:cNvPr id="5" name="Content Placeholder 4" descr="A group of people walking&#10;&#10;Description automatically generated with low confidence">
            <a:extLst>
              <a:ext uri="{FF2B5EF4-FFF2-40B4-BE49-F238E27FC236}">
                <a16:creationId xmlns:a16="http://schemas.microsoft.com/office/drawing/2014/main" id="{CD42B016-E412-A54E-BCD5-74EAD198D6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45201" y="571500"/>
            <a:ext cx="3461964" cy="3615629"/>
          </a:xfrm>
          <a:prstGeom prst="rect">
            <a:avLst/>
          </a:prstGeom>
        </p:spPr>
      </p:pic>
      <p:pic>
        <p:nvPicPr>
          <p:cNvPr id="9" name="Picture 8" descr="A picture containing text, person, screenshot&#10;&#10;Description automatically generated">
            <a:extLst>
              <a:ext uri="{FF2B5EF4-FFF2-40B4-BE49-F238E27FC236}">
                <a16:creationId xmlns:a16="http://schemas.microsoft.com/office/drawing/2014/main" id="{A8349ACC-C3FF-A146-B995-91EDBA9C2E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222" y="571500"/>
            <a:ext cx="3136557" cy="3615629"/>
          </a:xfrm>
          <a:prstGeom prst="rect">
            <a:avLst/>
          </a:prstGeom>
        </p:spPr>
      </p:pic>
      <p:pic>
        <p:nvPicPr>
          <p:cNvPr id="7" name="Picture 6" descr="A person in a cowboy hat standing in front of a storefront&#10;&#10;Description automatically generated with low confidence">
            <a:extLst>
              <a:ext uri="{FF2B5EF4-FFF2-40B4-BE49-F238E27FC236}">
                <a16:creationId xmlns:a16="http://schemas.microsoft.com/office/drawing/2014/main" id="{36798612-3DE3-D44E-A2DA-3A57FB14BB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1806" y="571500"/>
            <a:ext cx="3181753" cy="361562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00E7BB1-0DFD-BB4F-8D71-903714ED1D73}"/>
              </a:ext>
            </a:extLst>
          </p:cNvPr>
          <p:cNvSpPr txBox="1"/>
          <p:nvPr/>
        </p:nvSpPr>
        <p:spPr>
          <a:xfrm>
            <a:off x="8245201" y="926757"/>
            <a:ext cx="34619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Obesity. Problem starts with NAFTA</a:t>
            </a:r>
          </a:p>
        </p:txBody>
      </p:sp>
    </p:spTree>
    <p:extLst>
      <p:ext uri="{BB962C8B-B14F-4D97-AF65-F5344CB8AC3E}">
        <p14:creationId xmlns:p14="http://schemas.microsoft.com/office/powerpoint/2010/main" val="29882238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8C89EA62-F38E-4285-A105-C5E1BD3600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2CF6E46A-CCCD-4728-B011-E147B2362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4" name="Freeform 6">
              <a:extLst>
                <a:ext uri="{FF2B5EF4-FFF2-40B4-BE49-F238E27FC236}">
                  <a16:creationId xmlns:a16="http://schemas.microsoft.com/office/drawing/2014/main" id="{2E2C684B-30C9-4689-A529-EBF1B8ADB2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ABA7F3F-D56F-4C06-84AC-03FC83B064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15374B5-D7C8-4AA9-BE65-DB7A0CA9B4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C73A7452-ED0F-4903-A620-8D103E556C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5" name="Freeform 6">
              <a:extLst>
                <a:ext uri="{FF2B5EF4-FFF2-40B4-BE49-F238E27FC236}">
                  <a16:creationId xmlns:a16="http://schemas.microsoft.com/office/drawing/2014/main" id="{F6A3F6CE-D581-4C37-8822-4F4A68325E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79D94C2-AC4F-CA48-A28D-D2E77AE5F0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5128" y="1788454"/>
            <a:ext cx="8361229" cy="209822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000" b="1" cap="all" dirty="0"/>
              <a:t>Has NAFTA caused a spike of obesity in Mexico?</a:t>
            </a:r>
          </a:p>
        </p:txBody>
      </p:sp>
    </p:spTree>
    <p:extLst>
      <p:ext uri="{BB962C8B-B14F-4D97-AF65-F5344CB8AC3E}">
        <p14:creationId xmlns:p14="http://schemas.microsoft.com/office/powerpoint/2010/main" val="26122759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C89EA62-F38E-4285-A105-C5E1BD3600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2CF6E46A-CCCD-4728-B011-E147B2362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2E2C684B-30C9-4689-A529-EBF1B8ADB2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ECB0E0D-AC1B-4E83-84EA-237BFA2063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6DCB3B1-E1A7-4510-831B-77C8EFF566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10132A3B-10CF-4EEB-BA1F-A63D2ED61D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014E52ED-3C51-46E6-BE4B-14FFAB2C3D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2BE9BE2-AADC-014B-9934-4D9A2817B7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8521" y="1480930"/>
            <a:ext cx="5751537" cy="384852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6600" cap="all" dirty="0"/>
              <a:t>Methodology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116DDC6-8F07-46CC-8751-E5C9346B2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674964" y="2388358"/>
            <a:ext cx="0" cy="1856096"/>
          </a:xfrm>
          <a:prstGeom prst="line">
            <a:avLst/>
          </a:prstGeom>
          <a:ln w="25400" cap="sq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66584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B2445904-EE31-9946-8B1D-886970C904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3395" y="550611"/>
            <a:ext cx="5177838" cy="2878389"/>
          </a:xfrm>
          <a:prstGeom prst="rect">
            <a:avLst/>
          </a:prstGeom>
        </p:spPr>
      </p:pic>
      <p:pic>
        <p:nvPicPr>
          <p:cNvPr id="26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04D5A6DB-7AA3-5F47-8DAE-378712A7E0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7081" y="675689"/>
            <a:ext cx="3281727" cy="2912533"/>
          </a:xfrm>
          <a:prstGeom prst="rect">
            <a:avLst/>
          </a:prstGeom>
        </p:spPr>
      </p:pic>
      <p:sp>
        <p:nvSpPr>
          <p:cNvPr id="32" name="Title 1">
            <a:extLst>
              <a:ext uri="{FF2B5EF4-FFF2-40B4-BE49-F238E27FC236}">
                <a16:creationId xmlns:a16="http://schemas.microsoft.com/office/drawing/2014/main" id="{0F4F41A9-C58A-8A44-BC86-D471E7A7CA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1750" y="4278245"/>
            <a:ext cx="4913384" cy="1762969"/>
          </a:xfrm>
        </p:spPr>
        <p:txBody>
          <a:bodyPr>
            <a:normAutofit fontScale="90000"/>
          </a:bodyPr>
          <a:lstStyle/>
          <a:p>
            <a:r>
              <a:rPr lang="en-US" dirty="0"/>
              <a:t>Raw Data;</a:t>
            </a:r>
            <a:br>
              <a:rPr lang="en-US" dirty="0"/>
            </a:br>
            <a:r>
              <a:rPr lang="en-US" sz="3600" i="1" dirty="0"/>
              <a:t>Obesity percent by country, by sexes, throughout time</a:t>
            </a:r>
            <a:endParaRPr lang="en-US" i="1" dirty="0"/>
          </a:p>
        </p:txBody>
      </p:sp>
      <p:sp>
        <p:nvSpPr>
          <p:cNvPr id="31" name="Content Placeholder 30">
            <a:extLst>
              <a:ext uri="{FF2B5EF4-FFF2-40B4-BE49-F238E27FC236}">
                <a16:creationId xmlns:a16="http://schemas.microsoft.com/office/drawing/2014/main" id="{38652C24-504B-4693-BFF3-39138A8EF5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53810" y="4278246"/>
            <a:ext cx="4718989" cy="1841856"/>
          </a:xfrm>
        </p:spPr>
        <p:txBody>
          <a:bodyPr>
            <a:normAutofit lnSpcReduction="10000"/>
          </a:bodyPr>
          <a:lstStyle/>
          <a:p>
            <a:r>
              <a:rPr lang="en-US" sz="1800" dirty="0"/>
              <a:t>Clean Data</a:t>
            </a:r>
          </a:p>
          <a:p>
            <a:r>
              <a:rPr lang="en-US" sz="1800" dirty="0"/>
              <a:t>Showing only data for Mexico</a:t>
            </a:r>
          </a:p>
          <a:p>
            <a:r>
              <a:rPr lang="en-US" sz="1800" dirty="0"/>
              <a:t>Divided Obesity(%) string and created a new column</a:t>
            </a:r>
          </a:p>
          <a:p>
            <a:r>
              <a:rPr lang="en-US" sz="1800" dirty="0"/>
              <a:t>Divided by the sexes and both</a:t>
            </a:r>
          </a:p>
          <a:p>
            <a:endParaRPr lang="en-US" sz="1800" dirty="0"/>
          </a:p>
        </p:txBody>
      </p:sp>
      <p:sp>
        <p:nvSpPr>
          <p:cNvPr id="35" name="Right Arrow 34">
            <a:extLst>
              <a:ext uri="{FF2B5EF4-FFF2-40B4-BE49-F238E27FC236}">
                <a16:creationId xmlns:a16="http://schemas.microsoft.com/office/drawing/2014/main" id="{F2AF4FDE-A1E9-1943-B763-7911D1A476FF}"/>
              </a:ext>
            </a:extLst>
          </p:cNvPr>
          <p:cNvSpPr/>
          <p:nvPr/>
        </p:nvSpPr>
        <p:spPr>
          <a:xfrm>
            <a:off x="5410167" y="2957077"/>
            <a:ext cx="1326034" cy="943846"/>
          </a:xfrm>
          <a:prstGeom prst="rightArrow">
            <a:avLst>
              <a:gd name="adj1" fmla="val 40105"/>
              <a:gd name="adj2" fmla="val 70778"/>
            </a:avLst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71428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815454-B6EF-8F4A-9908-92BA858768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1750" y="4278245"/>
            <a:ext cx="4913384" cy="1762969"/>
          </a:xfrm>
        </p:spPr>
        <p:txBody>
          <a:bodyPr>
            <a:normAutofit/>
          </a:bodyPr>
          <a:lstStyle/>
          <a:p>
            <a:r>
              <a:rPr lang="en-US" dirty="0"/>
              <a:t>Raw Data;</a:t>
            </a:r>
            <a:br>
              <a:rPr lang="en-US" dirty="0"/>
            </a:br>
            <a:r>
              <a:rPr lang="en-US" sz="3100" i="1" dirty="0"/>
              <a:t>Average BMI by country, by sexes, throughout time</a:t>
            </a:r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01018330-F2BE-4FB0-8448-2B7B482D23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53810" y="4278246"/>
            <a:ext cx="4718989" cy="2246470"/>
          </a:xfrm>
        </p:spPr>
        <p:txBody>
          <a:bodyPr>
            <a:normAutofit lnSpcReduction="10000"/>
          </a:bodyPr>
          <a:lstStyle/>
          <a:p>
            <a:r>
              <a:rPr lang="en-US" sz="1800" dirty="0"/>
              <a:t>Clean Data</a:t>
            </a:r>
          </a:p>
          <a:p>
            <a:r>
              <a:rPr lang="en-US" sz="1800" dirty="0"/>
              <a:t>Removed unnecessary columns</a:t>
            </a:r>
          </a:p>
          <a:p>
            <a:r>
              <a:rPr lang="en-US" sz="1800" dirty="0"/>
              <a:t>Showing only data for Mexico</a:t>
            </a:r>
          </a:p>
          <a:p>
            <a:r>
              <a:rPr lang="en-US" sz="1800" dirty="0"/>
              <a:t>Divided BMI string and created a new column</a:t>
            </a:r>
          </a:p>
          <a:p>
            <a:r>
              <a:rPr lang="en-US" sz="1800" dirty="0"/>
              <a:t>Divided by the sexes and both</a:t>
            </a:r>
          </a:p>
        </p:txBody>
      </p:sp>
      <p:pic>
        <p:nvPicPr>
          <p:cNvPr id="6" name="Content Placeholder 5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C94142D7-D354-5A4A-885F-60165F1744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3810" y="702444"/>
            <a:ext cx="5132217" cy="2912533"/>
          </a:xfrm>
          <a:prstGeom prst="rect">
            <a:avLst/>
          </a:prstGeom>
        </p:spPr>
      </p:pic>
      <p:pic>
        <p:nvPicPr>
          <p:cNvPr id="4" name="Picture 3" descr="A picture containing text, receipt&#10;&#10;Description automatically generated">
            <a:extLst>
              <a:ext uri="{FF2B5EF4-FFF2-40B4-BE49-F238E27FC236}">
                <a16:creationId xmlns:a16="http://schemas.microsoft.com/office/drawing/2014/main" id="{86BA250A-0837-BE42-9663-818C1A680C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7683" y="74617"/>
            <a:ext cx="3536504" cy="3782359"/>
          </a:xfrm>
          <a:prstGeom prst="rect">
            <a:avLst/>
          </a:prstGeom>
        </p:spPr>
      </p:pic>
      <p:sp>
        <p:nvSpPr>
          <p:cNvPr id="11" name="Right Arrow 10">
            <a:extLst>
              <a:ext uri="{FF2B5EF4-FFF2-40B4-BE49-F238E27FC236}">
                <a16:creationId xmlns:a16="http://schemas.microsoft.com/office/drawing/2014/main" id="{7D858E0F-8A18-A740-8081-7BE60D98E917}"/>
              </a:ext>
            </a:extLst>
          </p:cNvPr>
          <p:cNvSpPr/>
          <p:nvPr/>
        </p:nvSpPr>
        <p:spPr>
          <a:xfrm>
            <a:off x="5431459" y="2957077"/>
            <a:ext cx="1326034" cy="943846"/>
          </a:xfrm>
          <a:prstGeom prst="rightArrow">
            <a:avLst>
              <a:gd name="adj1" fmla="val 40105"/>
              <a:gd name="adj2" fmla="val 70778"/>
            </a:avLst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6742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06F472-C5BB-B745-93D0-955875CC6F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1750" y="4278245"/>
            <a:ext cx="4913384" cy="1762969"/>
          </a:xfrm>
        </p:spPr>
        <p:txBody>
          <a:bodyPr>
            <a:normAutofit fontScale="90000"/>
          </a:bodyPr>
          <a:lstStyle/>
          <a:p>
            <a:r>
              <a:rPr lang="en-US" dirty="0"/>
              <a:t>Raw Data;</a:t>
            </a:r>
            <a:br>
              <a:rPr lang="en-US" dirty="0"/>
            </a:br>
            <a:r>
              <a:rPr lang="en-US" sz="3100" i="1" dirty="0"/>
              <a:t>Daily Caloric Supply per person per day throughout time</a:t>
            </a:r>
            <a:endParaRPr lang="en-US" i="1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EE0B9C5-207E-4EFF-A0C8-07C8F42D15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53810" y="4278246"/>
            <a:ext cx="4718989" cy="1841856"/>
          </a:xfrm>
        </p:spPr>
        <p:txBody>
          <a:bodyPr>
            <a:normAutofit/>
          </a:bodyPr>
          <a:lstStyle/>
          <a:p>
            <a:r>
              <a:rPr lang="en-US" sz="1800" dirty="0"/>
              <a:t>Cleaned Data</a:t>
            </a:r>
          </a:p>
          <a:p>
            <a:r>
              <a:rPr lang="en-US" sz="1800" dirty="0"/>
              <a:t>Showing only data for Mexico</a:t>
            </a:r>
          </a:p>
        </p:txBody>
      </p:sp>
      <p:pic>
        <p:nvPicPr>
          <p:cNvPr id="5" name="Content Placeholder 4" descr="Table&#10;&#10;Description automatically generated with medium confidence">
            <a:extLst>
              <a:ext uri="{FF2B5EF4-FFF2-40B4-BE49-F238E27FC236}">
                <a16:creationId xmlns:a16="http://schemas.microsoft.com/office/drawing/2014/main" id="{B229665D-CE94-4F49-92A1-CC0BC77536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8077" y="1201554"/>
            <a:ext cx="5291668" cy="1402292"/>
          </a:xfrm>
          <a:prstGeom prst="rect">
            <a:avLst/>
          </a:prstGeom>
        </p:spPr>
      </p:pic>
      <p:pic>
        <p:nvPicPr>
          <p:cNvPr id="4" name="Picture 3" descr="Table&#10;&#10;Average Daily Caloric Supply per Person per Day">
            <a:extLst>
              <a:ext uri="{FF2B5EF4-FFF2-40B4-BE49-F238E27FC236}">
                <a16:creationId xmlns:a16="http://schemas.microsoft.com/office/drawing/2014/main" id="{A039CA35-5F57-3842-B6F7-7F3D39955A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255" y="171655"/>
            <a:ext cx="5292879" cy="3413906"/>
          </a:xfrm>
          <a:prstGeom prst="rect">
            <a:avLst/>
          </a:prstGeom>
        </p:spPr>
      </p:pic>
      <p:sp>
        <p:nvSpPr>
          <p:cNvPr id="15" name="Right Arrow 14">
            <a:extLst>
              <a:ext uri="{FF2B5EF4-FFF2-40B4-BE49-F238E27FC236}">
                <a16:creationId xmlns:a16="http://schemas.microsoft.com/office/drawing/2014/main" id="{BA7D683E-C289-FA4B-BADD-FCD49A7BA436}"/>
              </a:ext>
            </a:extLst>
          </p:cNvPr>
          <p:cNvSpPr/>
          <p:nvPr/>
        </p:nvSpPr>
        <p:spPr>
          <a:xfrm>
            <a:off x="5410167" y="2957077"/>
            <a:ext cx="1326034" cy="943846"/>
          </a:xfrm>
          <a:prstGeom prst="rightArrow">
            <a:avLst>
              <a:gd name="adj1" fmla="val 40105"/>
              <a:gd name="adj2" fmla="val 70778"/>
            </a:avLst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861B669-5986-5547-AC15-577322BAD141}"/>
              </a:ext>
            </a:extLst>
          </p:cNvPr>
          <p:cNvSpPr/>
          <p:nvPr/>
        </p:nvSpPr>
        <p:spPr>
          <a:xfrm>
            <a:off x="642254" y="3323968"/>
            <a:ext cx="1507821" cy="2034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1382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24573C-87CE-5A4C-B5E9-8FFD8B12A8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2858" y="4736961"/>
            <a:ext cx="10720685" cy="93676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cap="all" dirty="0"/>
              <a:t>Results</a:t>
            </a:r>
          </a:p>
        </p:txBody>
      </p:sp>
      <p:pic>
        <p:nvPicPr>
          <p:cNvPr id="5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51591C2B-68A4-6548-956D-CDF1D51F1B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2259" y="3244047"/>
            <a:ext cx="3561766" cy="3454912"/>
          </a:xfrm>
          <a:prstGeom prst="rect">
            <a:avLst/>
          </a:prstGeom>
        </p:spPr>
      </p:pic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A3AF5BDE-FDB5-2D4E-AACC-96E2735BB6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7866" y="3214933"/>
            <a:ext cx="3555130" cy="3484026"/>
          </a:xfrm>
          <a:prstGeom prst="rect">
            <a:avLst/>
          </a:prstGeom>
        </p:spPr>
      </p:pic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729C049D-1893-3F47-80B1-8728B6DFA59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7398"/>
          <a:stretch/>
        </p:blipFill>
        <p:spPr>
          <a:xfrm>
            <a:off x="2012141" y="52728"/>
            <a:ext cx="4116064" cy="2942220"/>
          </a:xfrm>
          <a:prstGeom prst="rect">
            <a:avLst/>
          </a:prstGeom>
        </p:spPr>
      </p:pic>
      <p:pic>
        <p:nvPicPr>
          <p:cNvPr id="17" name="Picture 16" descr="Chart&#10;&#10;Description automatically generated">
            <a:extLst>
              <a:ext uri="{FF2B5EF4-FFF2-40B4-BE49-F238E27FC236}">
                <a16:creationId xmlns:a16="http://schemas.microsoft.com/office/drawing/2014/main" id="{FC5DE1CC-9AFF-9249-BC7E-45799DD4F0A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381"/>
          <a:stretch/>
        </p:blipFill>
        <p:spPr>
          <a:xfrm>
            <a:off x="6692706" y="52728"/>
            <a:ext cx="4116064" cy="2942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248948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{0D8919D6-1293-AF42-8F25-51A7B087BAB8}tf10001072</Template>
  <TotalTime>62</TotalTime>
  <Words>199</Words>
  <Application>Microsoft Macintosh PowerPoint</Application>
  <PresentationFormat>Widescreen</PresentationFormat>
  <Paragraphs>31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2" baseType="lpstr">
      <vt:lpstr>Franklin Gothic Book</vt:lpstr>
      <vt:lpstr>Crop</vt:lpstr>
      <vt:lpstr>CMSE 201 Final Project</vt:lpstr>
      <vt:lpstr>Background and Motivation</vt:lpstr>
      <vt:lpstr>Investigation</vt:lpstr>
      <vt:lpstr>Has NAFTA caused a spike of obesity in Mexico?</vt:lpstr>
      <vt:lpstr>Methodology</vt:lpstr>
      <vt:lpstr>Raw Data; Obesity percent by country, by sexes, throughout time</vt:lpstr>
      <vt:lpstr>Raw Data; Average BMI by country, by sexes, throughout time</vt:lpstr>
      <vt:lpstr>Raw Data; Daily Caloric Supply per person per day throughout time</vt:lpstr>
      <vt:lpstr>Results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CMSE 201 Final Project</dc:title>
  <dc:creator>Martinez, Rodrigo</dc:creator>
  <cp:lastModifiedBy>Martinez, Rodrigo</cp:lastModifiedBy>
  <cp:revision>1</cp:revision>
  <dcterms:created xsi:type="dcterms:W3CDTF">2021-12-07T09:59:59Z</dcterms:created>
  <dcterms:modified xsi:type="dcterms:W3CDTF">2021-12-07T11:02:20Z</dcterms:modified>
</cp:coreProperties>
</file>